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2960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2938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261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87365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39938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4181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47406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8571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060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44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683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5193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1360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4765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0266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487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8058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CCB9B0C-75CA-4A0E-AE67-E12CC1555E63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8A2C629-5B2E-45EC-97E9-7B7707F40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8923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kaggle.com/datasets/mlg-ulb/creditcardfraud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FFC8B-3D06-F0A5-0096-5A78C1248D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052053"/>
            <a:ext cx="8825658" cy="1560102"/>
          </a:xfrm>
        </p:spPr>
        <p:txBody>
          <a:bodyPr/>
          <a:lstStyle/>
          <a:p>
            <a:r>
              <a:rPr lang="en-IN" sz="2800" b="1" i="0" dirty="0">
                <a:solidFill>
                  <a:srgbClr val="F1F1F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Credit Card Fraud Detection</a:t>
            </a:r>
            <a:br>
              <a:rPr lang="en-IN" sz="2800" b="1" i="0" dirty="0">
                <a:solidFill>
                  <a:srgbClr val="F1F1F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Capstone Project 2</a:t>
            </a:r>
            <a:br>
              <a:rPr lang="en-IN" sz="2800" b="1" i="0" dirty="0">
                <a:solidFill>
                  <a:srgbClr val="F1F1F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02D457-9E35-BE59-E3D7-FF66AC9F60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14735" y="4777380"/>
            <a:ext cx="2615381" cy="861420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Done By : 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Sujith Gopinathan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2E961-5F03-60A3-5BE9-BBC6A2F7D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5" y="2356515"/>
            <a:ext cx="6868168" cy="302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96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5638E-E4AD-A823-F356-464783EF3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Model Evaluation: Superior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E7FD6-7F95-FBED-1EE2-AA0ED737D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14" y="2603500"/>
            <a:ext cx="11228438" cy="34163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1️⃣ Precision (Fraud Detection Accuracy)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Measures how many transactions flagged as fraud were actually fraud.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High precision = Fewer false positives (legitimate transactions wrongly flagged).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✅ Goal: Ensure that flagged fraud cases are truly fraudulent.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2️⃣ Recall (Fraud Catch Rate)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Measures how many actual fraud cases were correctly detected.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High recall = Fewer false negatives (missed fraud cases).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✅ Goal: Detect as many fraud cases as possible.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3273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D07F4-39A5-57B7-6A0E-E239913E9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EB0FB-122E-8232-0617-0CC5DD290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445" y="2603500"/>
            <a:ext cx="11198941" cy="34163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3️⃣ F1-Score (Balancing Precision &amp; Recall)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combined measure of precision and recall.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the model detects fraud without too many false alarms.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Goal: Maintain a strong balance between catching fraud and avoiding mistakes.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4️⃣ AUC-ROC Score (Overall Model Performance)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how well the model separates fraud from normal transactions.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 close to 1.0 = Excellent fraud detection.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Goal: Achieve a high AUC-ROC for superior model performance.</a:t>
            </a:r>
          </a:p>
        </p:txBody>
      </p:sp>
    </p:spTree>
    <p:extLst>
      <p:ext uri="{BB962C8B-B14F-4D97-AF65-F5344CB8AC3E}">
        <p14:creationId xmlns:p14="http://schemas.microsoft.com/office/powerpoint/2010/main" val="2200303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33282-8939-C6EA-0FDF-DB08D1C80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30872-0680-3BB6-D6D7-976B061CE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110" y="2603500"/>
            <a:ext cx="11179277" cy="34163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5️⃣ Confusion Matrix (Detailed Error Analysis)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Shows the true positives, false positives, true negatives, and false negatives.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identify whether the model is making more false positives (customer issues) or false negatives (missed fraud).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Goal: Minimize errors and fine-tune the model accordingly.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372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060AE-9235-19C4-BC0C-CD5CD3E95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Conclusion &amp; Future Directions: Looking Ahead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934FE-A6DA-D06E-AED8-ADA60242A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272" y="2603500"/>
            <a:ext cx="11149780" cy="341630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fraud detection by: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autoencoders or anomaly detection models.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Applying hybrid sampling (combining SMOTE &amp;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undersampling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Incorporating transaction sequences for time-series analysis.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Improving Fraud Detection Accuracy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The model effectively identifies fraudulent transactions, but further optimization with ensemble learning and deep learning can enhance accuracy.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Reducing False Positives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Minimizing false alarms is crucial to prevent unnecessary transaction blocks and improve the customer experience.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Deployment &amp; Adaptability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Implementing the model in real-world banking systems requires continuous monitoring, adaptation to new fraud patterns, and integration with anomaly detection techniques.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722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5D8E9-DA58-059C-F047-2D42565AC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Motive Of This Project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6F602-F1F9-58C3-1F30-51B08587B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71" y="2583836"/>
            <a:ext cx="6597445" cy="3416300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Fraudulent Transactions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stop fake transactions to prevent financial loss.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 Customers &amp; Banks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customers and banks are safe from fraudsters.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 Large Data Efficiently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machine learning to analyze millions of transactions quickly.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False Alarms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accuracy so real customers don’t face unnecessary transaction blocks.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Security Systems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 banks strengthen fraud detection systems for future threats.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C6C24A-0B40-A639-57A4-F4554E038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348" y="2731115"/>
            <a:ext cx="4215581" cy="312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13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B4822-C9B6-F45B-A516-28FAF719F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194" y="1165123"/>
            <a:ext cx="8638173" cy="67350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F0FCFF"/>
                </a:solidFill>
                <a:latin typeface="Times New Roman" panose="02020603050405020304" pitchFamily="18" charset="0"/>
                <a:ea typeface="Spline Sans Bold" pitchFamily="34" charset="-122"/>
                <a:cs typeface="Times New Roman" panose="02020603050405020304" pitchFamily="18" charset="0"/>
              </a:rPr>
              <a:t>Dataset Overview: Understanding the Data</a:t>
            </a:r>
            <a:br>
              <a:rPr lang="en-US" sz="36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A84DD-EF80-CB4C-97FA-92961ED2C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446" y="2644877"/>
            <a:ext cx="11179278" cy="3352800"/>
          </a:xfrm>
        </p:spPr>
        <p:txBody>
          <a:bodyPr>
            <a:normAutofit fontScale="25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7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dataset contains transactions made by credit cards in September 2013 by European cardholders.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7200" b="0" i="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dataset presents transactions that occurred in two days, where we have 492 frauds out of 284,807 transactions. The dataset is highly unbalanced, the positive class (frauds) account for 0.172% of all transactions.</a:t>
            </a:r>
            <a:endParaRPr lang="en-US" sz="7200" dirty="0">
              <a:solidFill>
                <a:srgbClr val="3C404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used for this project is sourced from the credit card dataset available on Kaggle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https://www.kaggle.com/datasets/mlg-ulb/creditcardfraud</a:t>
            </a:r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sz="7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7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  <a:endParaRPr kumimoji="0" lang="en-US" altLang="en-US" sz="7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7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Time: Seconds elapsed since the first transaction.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7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Amount: Transaction amount.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7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Class: Target variable (0 = Legitimate, 1 = Fraudulent).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7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V1 to V28: Anonymized principal components from PCA.</a:t>
            </a:r>
          </a:p>
          <a:p>
            <a:pPr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774119-A93C-0F39-21BD-BC72BE5DB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491" y="3962400"/>
            <a:ext cx="3765754" cy="220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933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7236F-FD02-AA45-5A7D-8A6AC40C7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66DD1-A8CE-81B5-9CB5-539B50E52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284" y="2615380"/>
            <a:ext cx="11179277" cy="3404419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Imbalance: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99.83% of transactions are legitimate.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0.17% are fraudulent.</a:t>
            </a:r>
          </a:p>
          <a:p>
            <a:pPr marL="0" indent="0" algn="just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and amount are the only non anonymized features.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PCA-transformed variables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(V1 to V28) obscure direct feature importance.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Amount might help detect fraudulent transactions.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048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8B42-0572-BCA5-EA1B-56E86730E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Data Preprocessing: The Foundation for Success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124F3-684A-62CB-279B-A32C6B09E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781" y="2603500"/>
            <a:ext cx="11189109" cy="34163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Missing Values: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Dataset is complete.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Imbalance: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Extreme skew (fraud cases are very rare).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Scaling: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 features are already standardized, but Amount and Time may need normalization.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53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D4FAA-75B0-1376-2749-278DA8729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B8994-25DA-643D-BE01-58BDCC95A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441" y="2603499"/>
            <a:ext cx="7767482" cy="3689145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(Cleaning &amp; Preparing Data)Scaling Features: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Amount column is scaled 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StandardScaler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to ensure fair comparisons.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Dropping Unnecessary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removed as it doesn’t help with fraud detection.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 for Missing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Values: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missing values were found, so no extra cleaning was needed.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Class Imbalance: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Since only 0.17% of transactions are fraud, detecting them is difficult. 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Undersampling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Reduces normal transactions to match fraud cases.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Cost-Sensitive Learning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Gives more importance to fraud cases in model training.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2485CE-FC69-B4E0-26ED-CB6503E17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3393" y="2819140"/>
            <a:ext cx="3165986" cy="309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66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F3FB5-CA68-DCE6-EAE9-61EAC8E29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9BC57-8456-446D-10B4-BDB5562BE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290" y="2603500"/>
            <a:ext cx="11297266" cy="3416300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Splitting Data for Training &amp; Testing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is split into training (80%) and testing (20%) 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train_test_split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ensures the model learns patterns from training data and is tested on unseen data.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Choosing the Right Model 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machine learning models used: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Simple and effective for fraud detection.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Uses multiple decision trees for better accuracy.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 powerful boosting algorithm for detecting rare fraud cases.</a:t>
            </a:r>
          </a:p>
        </p:txBody>
      </p:sp>
    </p:spTree>
    <p:extLst>
      <p:ext uri="{BB962C8B-B14F-4D97-AF65-F5344CB8AC3E}">
        <p14:creationId xmlns:p14="http://schemas.microsoft.com/office/powerpoint/2010/main" val="1835492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DDCB8-44CD-CC69-5751-BD2A070BE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E0A64-F3BD-4947-4A5C-F962A04A7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606" y="2603500"/>
            <a:ext cx="11159613" cy="3416300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chosen model is trained using the balanced dataset (after SMOTE/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undersampling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learns to differentiate between fraud and normal transactions.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Evaluating Model Performance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Since fraud cases are rare, we focus on: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How many predicted frauds are actually fraud?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Recall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How many real frauds did we detect?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F1-Score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 balance between precision and recall.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AUC-ROC Score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Measures how well the model separates fraud from normal transactions.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985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D863E-74CA-2E5A-BDD2-D7397FE7D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Risks and Challenges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BB99-562C-8E45-4C22-1872ECF37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117" y="2782530"/>
            <a:ext cx="7580670" cy="2172928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Imbalanced Data: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 may be misleading due to skewed class distribution.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Overfitting: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models learn patterns specific to training data, they may fail in real-world detection.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 Limits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PCA obfuscates domain-specific insights.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CD8D9B-B74A-F6BB-B126-B44D6A219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580" y="2872372"/>
            <a:ext cx="3254477" cy="280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8798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199</TotalTime>
  <Words>972</Words>
  <Application>Microsoft Office PowerPoint</Application>
  <PresentationFormat>Widescreen</PresentationFormat>
  <Paragraphs>95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Century Gothic</vt:lpstr>
      <vt:lpstr>Times New Roman</vt:lpstr>
      <vt:lpstr>Wingdings</vt:lpstr>
      <vt:lpstr>Wingdings 3</vt:lpstr>
      <vt:lpstr>Ion Boardroom</vt:lpstr>
      <vt:lpstr>Credit Card Fraud Detection Capstone Project 2 </vt:lpstr>
      <vt:lpstr>           Motive Of This Project</vt:lpstr>
      <vt:lpstr>Dataset Overview: Understanding the Data </vt:lpstr>
      <vt:lpstr>PowerPoint Presentation</vt:lpstr>
      <vt:lpstr>       Data Preprocessing: The Foundation for Success</vt:lpstr>
      <vt:lpstr>     Methodology</vt:lpstr>
      <vt:lpstr>PowerPoint Presentation</vt:lpstr>
      <vt:lpstr>PowerPoint Presentation</vt:lpstr>
      <vt:lpstr>     Risks and Challenges</vt:lpstr>
      <vt:lpstr>    Model Evaluation: Superior Results</vt:lpstr>
      <vt:lpstr>PowerPoint Presentation</vt:lpstr>
      <vt:lpstr>PowerPoint Presentation</vt:lpstr>
      <vt:lpstr>   Conclusion &amp; Future Directions: Looking Ahead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sujithgopinathan2003@outlook.com</dc:creator>
  <cp:lastModifiedBy>sujithgopinathan2003@outlook.com</cp:lastModifiedBy>
  <cp:revision>2</cp:revision>
  <dcterms:created xsi:type="dcterms:W3CDTF">2025-01-31T04:28:50Z</dcterms:created>
  <dcterms:modified xsi:type="dcterms:W3CDTF">2025-01-31T07:48:37Z</dcterms:modified>
</cp:coreProperties>
</file>

<file path=docProps/thumbnail.jpeg>
</file>